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HCI Virtual Reality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Types of Virtual Reality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6. CAVE Systems (Cave Automatic Virtual Environment)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Rooms where images are projected onto walls/floor/ceiling, creating an immersive space without a headset.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University research labs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Industrial design walkthroughs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Projectors, tracking systems, 3D glasses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542" y="1219200"/>
            <a:ext cx="7846915" cy="490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33" y="1143000"/>
            <a:ext cx="8000734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3" y="1066800"/>
            <a:ext cx="7973274" cy="505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98" y="1219200"/>
            <a:ext cx="8134803" cy="490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39" y="990600"/>
            <a:ext cx="822492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004" y="990600"/>
            <a:ext cx="803799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70" y="1066800"/>
            <a:ext cx="8013659" cy="505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348" y="1143000"/>
            <a:ext cx="8019303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309" y="1066800"/>
            <a:ext cx="8067382" cy="505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Virtual Reality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344"/>
              <a:buChar char="•"/>
            </a:pPr>
            <a:r>
              <a:rPr b="1" lang="en-US"/>
              <a:t>What is Virtual Reality?</a:t>
            </a:r>
            <a:endParaRPr b="1" sz="2900"/>
          </a:p>
          <a:p>
            <a:pPr indent="-342900" lvl="0" marL="342900" rtl="0" algn="just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Virtual Reality (VR) is a simulated experience that can be similar to or completely different from the real world. It immerses users in a computer-generated environment using devices such as VR headsets, gloves, or motion tracking systems.</a:t>
            </a:r>
            <a:endParaRPr/>
          </a:p>
          <a:p>
            <a:pPr indent="-213995" lvl="0" marL="342900" rtl="0" algn="just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Core Components of VR</a:t>
            </a:r>
            <a:endParaRPr/>
          </a:p>
          <a:p>
            <a:pPr indent="0" lvl="0" marL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1) Immersive Environments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Simulated 3D worlds that users can explore and interact with.</a:t>
            </a:r>
            <a:endParaRPr/>
          </a:p>
          <a:p>
            <a:pPr indent="-285750" lvl="1" marL="74295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Can mimic real-world settings or create entirely fictional universes.</a:t>
            </a:r>
            <a:endParaRPr/>
          </a:p>
          <a:p>
            <a:pPr indent="0" lvl="0" marL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2) Interaction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Users interact using gestures, voice commands, or handheld controllers.</a:t>
            </a:r>
            <a:endParaRPr/>
          </a:p>
          <a:p>
            <a:pPr indent="-285750" lvl="1" marL="74295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Interaction design is key to maintaining immersion and user comfort.</a:t>
            </a:r>
            <a:endParaRPr/>
          </a:p>
          <a:p>
            <a:pPr indent="-236220" lvl="0" marL="342900" rtl="0" algn="just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66801"/>
            <a:ext cx="8229600" cy="504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43000"/>
            <a:ext cx="8229600" cy="495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794" y="990600"/>
            <a:ext cx="798441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857" y="990600"/>
            <a:ext cx="7982285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36" y="1143000"/>
            <a:ext cx="8090528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of VR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1. Input Processor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Captures user input.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gloves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Trackers (for head/body motion)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Speech recognition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Converts physical actions into digital signals that can be understood by the system.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8" name="Google Shape;218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23860"/>
            <a:ext cx="8229600" cy="447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of VR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2. Simulation Processor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Acts as the brain of the system.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Maintains the internal model of the virtual world.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Updates the state of the virtual environment based on user actions and physics.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Integrates input with the current world state using logic, AI, and physics servers.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9200"/>
            <a:ext cx="796220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of VR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3. Rendering Processor</a:t>
            </a:r>
            <a:endParaRPr/>
          </a:p>
          <a:p>
            <a:pPr indent="-342900" lvl="0" marL="34290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Converts the updated virtual world model into </a:t>
            </a: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sensory output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that the user can perceive and interact with in real-time.</a:t>
            </a:r>
            <a:endParaRPr/>
          </a:p>
          <a:p>
            <a:pPr indent="-342900" lvl="0" marL="34290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Visual Rendering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Responsible for generating realistic 3D graphics.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Uses rendering servers (as seen in the left-side diagram) to process images frame-by-frame.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Includes lighting, shading, texture mapping, and perspective.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Audio Rendering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Produces spatial and ambient sound that aligns with the virtual environment.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Often handled by audio servers.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Enhances realism and situational awareness.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Haptic Feedback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Provides tactile sensations (e.g., vibrations, pressure).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Delivered through data gloves, haptic suits, or other wearable devices.</a:t>
            </a:r>
            <a:endParaRPr/>
          </a:p>
          <a:p>
            <a:pPr indent="-285750" lvl="1" marL="74295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Helps users “feel” interactions, adding another layer of immersion.</a:t>
            </a:r>
            <a:endParaRPr/>
          </a:p>
          <a:p>
            <a:pPr indent="0" lvl="1" marL="45720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Deliver realistic, real-time output to immerse the user in the virtual environment.</a:t>
            </a:r>
            <a:endParaRPr/>
          </a:p>
          <a:p>
            <a:pPr indent="0" lvl="0" marL="0" rtl="0" algn="l"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Virtual Reality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1985744"/>
            <a:ext cx="8341194" cy="3754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Presence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feeling of “being there” in the virtual environment.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critical goal in VR, influenced by realism, responsiveness, and sensory cues.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Input Devices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 headsets (like Oculus, HTC Vive, PlayStation VR)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controllers, gloves, body suits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Eye tracking, hand tracking, haptics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Output Devices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inside headsets (stereoscopic 3D visuals)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audio systems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Haptic feedback devices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of VR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4. World Database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Stores the data that defines the virtual world.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3D models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Textures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Sounds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Behavioral rules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Object properties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of VR</a:t>
            </a:r>
            <a:endParaRPr/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How They Work Together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Input Processor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captures what the user does.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Simulation Processor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updates the virtual world based on that input.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Rendering Processor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displays the updated virtual world.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World Database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feeds all three components with the necessary assets and rules.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66800"/>
            <a:ext cx="8356945" cy="467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14400"/>
            <a:ext cx="8112714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Types of Virtual Reality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Virtual Reality (VR) comes in several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depending on the level of immersion, interaction, and the tech used. Here's a quick breakdown of the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main types of VR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1. Non-Immersive VR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 VR where users interact with a virtual environment via a computer screen, but they’re not fully "inside" the virtual world.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Video games like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The Sims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Flight Simulator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Architectural walkthroughs on a PC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 Monitor, keyboard/mouse/gamepad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Types of Virtual Reality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2. Semi-Immersive VR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Provides a deeper sense of presence using large screens or projections, but you’re still aware of the real world.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Flight/train simulators</a:t>
            </a:r>
            <a:endParaRPr/>
          </a:p>
          <a:p>
            <a:pPr indent="-285750" lvl="1" marL="74295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Museum installations with interactive projections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High-end PCs, large displays, sometimes motion tracking</a:t>
            </a:r>
            <a:endParaRPr/>
          </a:p>
          <a:p>
            <a:pPr indent="0" lvl="0" marL="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3. Fully Immersive VR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The most common and advanced form—puts you </a:t>
            </a:r>
            <a:r>
              <a:rPr i="1" lang="en-US" sz="2600">
                <a:latin typeface="Times New Roman"/>
                <a:ea typeface="Times New Roman"/>
                <a:cs typeface="Times New Roman"/>
                <a:sym typeface="Times New Roman"/>
              </a:rPr>
              <a:t>entirely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in a 3D virtual world where you can move, look around, and interact.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Gaming on Meta Quest, HTC Vive, PlayStation VR</a:t>
            </a:r>
            <a:endParaRPr/>
          </a:p>
          <a:p>
            <a:pPr indent="-285750" lvl="1" marL="74295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VR training in healthcare or military</a:t>
            </a:r>
            <a:endParaRPr/>
          </a:p>
          <a:p>
            <a:pPr indent="-342900" lvl="0" marL="342900" rtl="0" algn="l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: Head-mounted display (HMD), motion controllers, sensors</a:t>
            </a:r>
            <a:endParaRPr/>
          </a:p>
          <a:p>
            <a:pPr indent="-244475" lvl="0" marL="34290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9200"/>
            <a:ext cx="8229600" cy="446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Types of Virtual Reality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4. Collaborative / Networked VR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 Shared virtual environments where multiple users interact in real time.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81" lvl="1" marL="74295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VRChat, AltspaceVR, Horizon Worlds</a:t>
            </a:r>
            <a:endParaRPr/>
          </a:p>
          <a:p>
            <a:pPr indent="-285781" lvl="1" marL="74295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Remote workspaces or classrooms in VR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 VR headset + internet connection</a:t>
            </a:r>
            <a:endParaRPr/>
          </a:p>
          <a:p>
            <a:pPr indent="0" lvl="0" marL="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5. Augmented VR / Mixed Reality (MR)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What it is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 Combines real and virtual elements—real-world views overlaid with 3D virtual content. Kind of a blend between VR and AR.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81" lvl="1" marL="74295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Microsoft HoloLens, Apple Vision Pro</a:t>
            </a:r>
            <a:endParaRPr/>
          </a:p>
          <a:p>
            <a:pPr indent="-342931" lvl="0" marL="342900" rtl="0" algn="l">
              <a:spcBef>
                <a:spcPts val="44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Tech needed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: MR-capable headset, sensors for real-world mapping</a:t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